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302" r:id="rId2"/>
    <p:sldId id="347" r:id="rId3"/>
    <p:sldId id="350" r:id="rId4"/>
    <p:sldId id="351" r:id="rId5"/>
    <p:sldId id="365" r:id="rId6"/>
    <p:sldId id="356" r:id="rId7"/>
    <p:sldId id="317" r:id="rId8"/>
    <p:sldId id="349" r:id="rId9"/>
    <p:sldId id="352" r:id="rId10"/>
    <p:sldId id="353" r:id="rId11"/>
    <p:sldId id="354" r:id="rId12"/>
    <p:sldId id="355" r:id="rId13"/>
    <p:sldId id="364" r:id="rId14"/>
    <p:sldId id="357" r:id="rId15"/>
    <p:sldId id="358" r:id="rId16"/>
    <p:sldId id="359" r:id="rId17"/>
    <p:sldId id="360" r:id="rId18"/>
    <p:sldId id="361" r:id="rId19"/>
    <p:sldId id="363" r:id="rId20"/>
    <p:sldId id="362" r:id="rId21"/>
    <p:sldId id="366" r:id="rId22"/>
    <p:sldId id="348" r:id="rId23"/>
    <p:sldId id="328" r:id="rId24"/>
    <p:sldId id="330" r:id="rId25"/>
  </p:sldIdLst>
  <p:sldSz cx="12190413" cy="6858000"/>
  <p:notesSz cx="6858000" cy="9144000"/>
  <p:defaultTextStyle>
    <a:defPPr>
      <a:defRPr lang="pt-BR"/>
    </a:defPPr>
    <a:lvl1pPr marL="0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617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771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65" autoAdjust="0"/>
  </p:normalViewPr>
  <p:slideViewPr>
    <p:cSldViewPr>
      <p:cViewPr>
        <p:scale>
          <a:sx n="50" d="100"/>
          <a:sy n="50" d="100"/>
        </p:scale>
        <p:origin x="-1272" y="-7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6E616-4469-4C1F-8692-D7020024667E}" type="datetimeFigureOut">
              <a:rPr lang="pt-BR" smtClean="0"/>
              <a:pPr/>
              <a:t>20/12/2017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2F895-C36E-4FAD-A255-707617FB9EE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7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1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281" y="2130428"/>
            <a:ext cx="10361851" cy="1470025"/>
          </a:xfrm>
          <a:prstGeom prst="rect">
            <a:avLst/>
          </a:prstGeom>
        </p:spPr>
        <p:txBody>
          <a:bodyPr lIns="91431" tIns="45715" rIns="91431" bIns="45715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  <a:prstGeom prst="rect">
            <a:avLst/>
          </a:prstGeom>
        </p:spPr>
        <p:txBody>
          <a:bodyPr lIns="91431" tIns="45715" rIns="91431" bIns="4571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2B95BE1E-9B35-4437-9E83-FF328674E226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21" y="116633"/>
            <a:ext cx="10971372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eaVert" lIns="91431" tIns="45715" rIns="91431" bIns="45715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9EA250F5-EA1F-4140-9C74-B6F81C1C74CD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8049" y="274640"/>
            <a:ext cx="2742843" cy="5851525"/>
          </a:xfrm>
          <a:prstGeom prst="rect">
            <a:avLst/>
          </a:prstGeom>
        </p:spPr>
        <p:txBody>
          <a:bodyPr vert="eaVert" lIns="91431" tIns="45715" rIns="91431" bIns="45715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522" y="274640"/>
            <a:ext cx="8025355" cy="5851525"/>
          </a:xfrm>
          <a:prstGeom prst="rect">
            <a:avLst/>
          </a:prstGeom>
        </p:spPr>
        <p:txBody>
          <a:bodyPr vert="eaVert" lIns="91431" tIns="45715" rIns="91431" bIns="45715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4D562673-93BF-4F6E-9190-A5B0A4E7A55C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21" y="116633"/>
            <a:ext cx="10971372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lIns="91431" tIns="45715" rIns="91431" bIns="45715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2C7B2F1B-A0CD-40DF-9ACA-8174D44F438B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960" y="4406901"/>
            <a:ext cx="10361851" cy="1362075"/>
          </a:xfrm>
          <a:prstGeom prst="rect">
            <a:avLst/>
          </a:prstGeom>
        </p:spPr>
        <p:txBody>
          <a:bodyPr lIns="91431" tIns="45715" rIns="91431" bIns="45715"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  <a:prstGeom prst="rect">
            <a:avLst/>
          </a:prstGeom>
        </p:spPr>
        <p:txBody>
          <a:bodyPr lIns="91431" tIns="45715" rIns="91431" bIns="45715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7766B353-857B-4650-B868-8AB7EC28C7FF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21" y="116633"/>
            <a:ext cx="10971372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522" y="1600201"/>
            <a:ext cx="5384099" cy="4525963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5D0D40CC-7954-4340-8F60-B67C7371CC1C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21" y="116633"/>
            <a:ext cx="10971372" cy="1301007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3"/>
          </a:xfrm>
          <a:prstGeom prst="rect">
            <a:avLst/>
          </a:prstGeom>
        </p:spPr>
        <p:txBody>
          <a:bodyPr lIns="91431" tIns="45715" rIns="91431" bIns="45715"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3"/>
          </a:xfrm>
          <a:prstGeom prst="rect">
            <a:avLst/>
          </a:prstGeom>
        </p:spPr>
        <p:txBody>
          <a:bodyPr lIns="91431" tIns="45715" rIns="91431" bIns="45715"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9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CB276F0F-EA1F-4E72-B7ED-42A3337EE336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21" y="116633"/>
            <a:ext cx="10971372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543F229F-9E4B-4B9C-A76E-0AA8F4B160BB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5F867E16-F4C5-47AB-8A4D-F150BE6711EE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21" y="273049"/>
            <a:ext cx="4010562" cy="1162051"/>
          </a:xfrm>
          <a:prstGeom prst="rect">
            <a:avLst/>
          </a:prstGeom>
        </p:spPr>
        <p:txBody>
          <a:bodyPr lIns="91431" tIns="45715" rIns="91431" bIns="45715"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113" y="273053"/>
            <a:ext cx="6814779" cy="5853113"/>
          </a:xfrm>
          <a:prstGeom prst="rect">
            <a:avLst/>
          </a:prstGeom>
        </p:spPr>
        <p:txBody>
          <a:bodyPr lIns="91431" tIns="45715" rIns="91431" bIns="45715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521" y="1435102"/>
            <a:ext cx="4010562" cy="4691063"/>
          </a:xfrm>
          <a:prstGeom prst="rect">
            <a:avLst/>
          </a:prstGeom>
        </p:spPr>
        <p:txBody>
          <a:bodyPr lIns="91431" tIns="45715" rIns="91431" bIns="45715"/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9F8507D6-3C58-46C5-96D3-14441D90AD94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9"/>
          </a:xfrm>
          <a:prstGeom prst="rect">
            <a:avLst/>
          </a:prstGeom>
        </p:spPr>
        <p:txBody>
          <a:bodyPr lIns="91431" tIns="45715" rIns="91431" bIns="45715"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  <a:prstGeom prst="rect">
            <a:avLst/>
          </a:prstGeom>
        </p:spPr>
        <p:txBody>
          <a:bodyPr lIns="91431" tIns="45715" rIns="91431" bIns="45715"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3"/>
          </a:xfrm>
          <a:prstGeom prst="rect">
            <a:avLst/>
          </a:prstGeom>
        </p:spPr>
        <p:txBody>
          <a:bodyPr lIns="91431" tIns="45715" rIns="91431" bIns="45715"/>
          <a:lstStyle>
            <a:lvl1pPr marL="0" indent="0">
              <a:buNone/>
              <a:defRPr sz="1500"/>
            </a:lvl1pPr>
            <a:lvl2pPr marL="457154" indent="0">
              <a:buNone/>
              <a:defRPr sz="1200"/>
            </a:lvl2pPr>
            <a:lvl3pPr marL="914309" indent="0">
              <a:buNone/>
              <a:defRPr sz="11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5920B5B4-11C4-4CBD-9D8D-7B0D2FF23F96}" type="datetime1">
              <a:rPr lang="pt-BR" smtClean="0"/>
              <a:pPr/>
              <a:t>20/12/2017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lIns="91431" tIns="45715" rIns="91431" bIns="45715"/>
          <a:lstStyle/>
          <a:p>
            <a:fld id="{ADB737AD-7FF2-44D8-B898-FE7577714D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 userDrawn="1"/>
        </p:nvSpPr>
        <p:spPr>
          <a:xfrm>
            <a:off x="1198663" y="476672"/>
            <a:ext cx="9360552" cy="830987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algn="ctr"/>
            <a:r>
              <a:rPr lang="pt-BR" sz="2400" b="1" dirty="0" smtClean="0"/>
              <a:t>UNIVERSIDADE FEDERAL DO TRIÂNGULO MINEIRO</a:t>
            </a:r>
          </a:p>
          <a:p>
            <a:pPr algn="ctr"/>
            <a:r>
              <a:rPr lang="pt-BR" sz="2400" b="1" dirty="0" smtClean="0"/>
              <a:t>II JORNADA INTEGRADA DE ENSINO, PESQUISA E EXTENSÃO</a:t>
            </a:r>
            <a:endParaRPr lang="pt-BR" sz="2400" b="1" dirty="0"/>
          </a:p>
        </p:txBody>
      </p:sp>
      <p:pic>
        <p:nvPicPr>
          <p:cNvPr id="10" name="Imagem 9" descr="LOGO JIEPE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334567" y="116632"/>
            <a:ext cx="1484733" cy="1772816"/>
          </a:xfrm>
          <a:prstGeom prst="rect">
            <a:avLst/>
          </a:prstGeom>
        </p:spPr>
      </p:pic>
      <p:pic>
        <p:nvPicPr>
          <p:cNvPr id="11" name="Imagem 10" descr="logomarca-uftm-fig-col-peq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0127654" y="332656"/>
            <a:ext cx="1601518" cy="12961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30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2" algn="l" defTabSz="91430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blog.simplez.com.br/wp-content/uploads/2015/11/ideias-inovadoras.jpg"/>
          <p:cNvPicPr>
            <a:picLocks noChangeAspect="1" noChangeArrowheads="1"/>
          </p:cNvPicPr>
          <p:nvPr/>
        </p:nvPicPr>
        <p:blipFill>
          <a:blip r:embed="rId2" cstate="print"/>
          <a:srcRect b="24477"/>
          <a:stretch>
            <a:fillRect/>
          </a:stretch>
        </p:blipFill>
        <p:spPr bwMode="auto">
          <a:xfrm flipV="1">
            <a:off x="0" y="1196752"/>
            <a:ext cx="12190413" cy="4443600"/>
          </a:xfrm>
          <a:prstGeom prst="rect">
            <a:avLst/>
          </a:prstGeom>
          <a:noFill/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919742" y="1340768"/>
            <a:ext cx="1103656" cy="109276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tângulo 16"/>
          <p:cNvSpPr/>
          <p:nvPr/>
        </p:nvSpPr>
        <p:spPr>
          <a:xfrm>
            <a:off x="0" y="1"/>
            <a:ext cx="12190413" cy="11823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8" tIns="60954" rIns="121908" bIns="60954" rtlCol="0" anchor="ctr"/>
          <a:lstStyle/>
          <a:p>
            <a:pPr algn="ctr"/>
            <a:r>
              <a:rPr lang="pt-BR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Tecnologias para a Sala de Aula Invertida</a:t>
            </a:r>
            <a:endParaRPr lang="pt-BR" sz="4800" dirty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</p:txBody>
      </p:sp>
      <p:sp>
        <p:nvSpPr>
          <p:cNvPr id="18" name="TextBox 3"/>
          <p:cNvSpPr txBox="1"/>
          <p:nvPr/>
        </p:nvSpPr>
        <p:spPr>
          <a:xfrm>
            <a:off x="5" y="5373217"/>
            <a:ext cx="12190408" cy="1431149"/>
          </a:xfrm>
          <a:prstGeom prst="rect">
            <a:avLst/>
          </a:prstGeom>
          <a:solidFill>
            <a:schemeClr val="bg1"/>
          </a:solidFill>
        </p:spPr>
        <p:txBody>
          <a:bodyPr wrap="square" lIns="121908" tIns="60954" rIns="121908" bIns="60954">
            <a:spAutoFit/>
          </a:bodyPr>
          <a:lstStyle/>
          <a:p>
            <a:pPr algn="ctr"/>
            <a:r>
              <a:rPr lang="pt-BR" sz="2100" b="1" dirty="0" smtClean="0">
                <a:latin typeface="Georgia" pitchFamily="18" charset="0"/>
              </a:rPr>
              <a:t>Bruno Pereira Garcês</a:t>
            </a:r>
          </a:p>
          <a:p>
            <a:pPr algn="ctr"/>
            <a:r>
              <a:rPr lang="pt-BR" sz="1600" i="1" dirty="0" smtClean="0">
                <a:latin typeface="Georgia" pitchFamily="18" charset="0"/>
              </a:rPr>
              <a:t>Professor de Ensino Básico, Técnico e Tecnológico</a:t>
            </a:r>
          </a:p>
          <a:p>
            <a:pPr algn="ctr"/>
            <a:r>
              <a:rPr lang="pt-BR" sz="1600" i="1" dirty="0" smtClean="0">
                <a:latin typeface="Georgia" pitchFamily="18" charset="0"/>
              </a:rPr>
              <a:t>Instituto Federal do Triângulo Mineiro</a:t>
            </a:r>
          </a:p>
          <a:p>
            <a:pPr algn="ctr"/>
            <a:r>
              <a:rPr lang="pt-BR" sz="1600" i="1" dirty="0" smtClean="0">
                <a:latin typeface="Georgia" pitchFamily="18" charset="0"/>
              </a:rPr>
              <a:t>brunogarces@brunogarces.com</a:t>
            </a:r>
          </a:p>
          <a:p>
            <a:pPr algn="ctr"/>
            <a:r>
              <a:rPr lang="pt-BR" sz="1600" i="1" dirty="0" smtClean="0">
                <a:latin typeface="Georgia" pitchFamily="18" charset="0"/>
              </a:rPr>
              <a:t>www.educahoje.com</a:t>
            </a:r>
          </a:p>
        </p:txBody>
      </p:sp>
      <p:pic>
        <p:nvPicPr>
          <p:cNvPr id="14" name="Imagem 13" descr="edudaa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9622" y="5013176"/>
            <a:ext cx="2194277" cy="2152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 descr="logomarca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2558" y="5589240"/>
            <a:ext cx="1016198" cy="1067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10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Checklist para a Sala de Aula Invertida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1595031"/>
            <a:ext cx="10703718" cy="3323977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Dou </a:t>
            </a:r>
            <a:r>
              <a:rPr lang="pt-BR" sz="2800" dirty="0" smtClean="0">
                <a:latin typeface="Georgia" pitchFamily="18" charset="0"/>
              </a:rPr>
              <a:t>aos alunos oportunidades para se envolverem em atividades </a:t>
            </a:r>
            <a:r>
              <a:rPr lang="pt-BR" sz="2800" dirty="0" smtClean="0">
                <a:latin typeface="Georgia" pitchFamily="18" charset="0"/>
              </a:rPr>
              <a:t>significativas, tirando o professor do papel central;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Eu dou suporte à estas </a:t>
            </a:r>
            <a:r>
              <a:rPr lang="pt-BR" sz="2800" dirty="0" smtClean="0">
                <a:latin typeface="Georgia" pitchFamily="18" charset="0"/>
              </a:rPr>
              <a:t>atividades </a:t>
            </a:r>
            <a:r>
              <a:rPr lang="pt-BR" sz="2800" dirty="0" smtClean="0">
                <a:latin typeface="Georgia" pitchFamily="18" charset="0"/>
              </a:rPr>
              <a:t>tornando-as acessíveis </a:t>
            </a:r>
            <a:r>
              <a:rPr lang="pt-BR" sz="2800" dirty="0" smtClean="0">
                <a:latin typeface="Georgia" pitchFamily="18" charset="0"/>
              </a:rPr>
              <a:t>a todos os alunos através de </a:t>
            </a:r>
            <a:r>
              <a:rPr lang="pt-BR" sz="2800" dirty="0" smtClean="0">
                <a:latin typeface="Georgia" pitchFamily="18" charset="0"/>
              </a:rPr>
              <a:t>personalização e constante feedback</a:t>
            </a:r>
            <a:r>
              <a:rPr lang="pt-BR" sz="2800" dirty="0" smtClean="0">
                <a:latin typeface="Georgia" pitchFamily="18" charset="0"/>
              </a:rPr>
              <a:t>.</a:t>
            </a:r>
            <a:endParaRPr lang="pt-BR" sz="2800" dirty="0" smtClean="0">
              <a:latin typeface="Georgia" pitchFamily="18" charset="0"/>
            </a:endParaRPr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4655046" y="908720"/>
            <a:ext cx="38892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err="1" smtClean="0">
                <a:solidFill>
                  <a:srgbClr val="FF0000"/>
                </a:solidFill>
                <a:latin typeface="Georgia" pitchFamily="18" charset="0"/>
              </a:rPr>
              <a:t>L</a:t>
            </a:r>
            <a:r>
              <a:rPr lang="pt-BR" sz="3600" dirty="0" err="1" smtClean="0">
                <a:latin typeface="Georgia" pitchFamily="18" charset="0"/>
              </a:rPr>
              <a:t>earning</a:t>
            </a:r>
            <a:r>
              <a:rPr lang="pt-BR" sz="3600" dirty="0" smtClean="0">
                <a:latin typeface="Georgia" pitchFamily="18" charset="0"/>
              </a:rPr>
              <a:t> </a:t>
            </a:r>
            <a:r>
              <a:rPr lang="pt-BR" sz="3600" dirty="0" err="1" smtClean="0">
                <a:latin typeface="Georgia" pitchFamily="18" charset="0"/>
              </a:rPr>
              <a:t>Culture</a:t>
            </a:r>
            <a:endParaRPr lang="pt-BR" sz="3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11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Checklist para a Sala de Aula Invertida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1595031"/>
            <a:ext cx="10703718" cy="397030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Priorizo ​​conteúdos normalmente usados </a:t>
            </a:r>
            <a:r>
              <a:rPr lang="pt-BR" sz="2800" dirty="0" smtClean="0">
                <a:latin typeface="Georgia" pitchFamily="18" charset="0"/>
              </a:rPr>
              <a:t>​​na instrução direta para que os alunos acessem por conta </a:t>
            </a:r>
            <a:r>
              <a:rPr lang="pt-BR" sz="2800" dirty="0" smtClean="0">
                <a:latin typeface="Georgia" pitchFamily="18" charset="0"/>
              </a:rPr>
              <a:t>própria (em casa);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Eu </a:t>
            </a:r>
            <a:r>
              <a:rPr lang="pt-BR" sz="2800" dirty="0" smtClean="0">
                <a:latin typeface="Georgia" pitchFamily="18" charset="0"/>
              </a:rPr>
              <a:t>crio </a:t>
            </a:r>
            <a:r>
              <a:rPr lang="pt-BR" sz="2800" dirty="0" smtClean="0">
                <a:latin typeface="Georgia" pitchFamily="18" charset="0"/>
              </a:rPr>
              <a:t>ou forneço conteúdo </a:t>
            </a:r>
            <a:r>
              <a:rPr lang="pt-BR" sz="2800" dirty="0" smtClean="0">
                <a:latin typeface="Georgia" pitchFamily="18" charset="0"/>
              </a:rPr>
              <a:t>relevante (normalmente vídeos) para meus </a:t>
            </a:r>
            <a:r>
              <a:rPr lang="pt-BR" sz="2800" dirty="0" smtClean="0">
                <a:latin typeface="Georgia" pitchFamily="18" charset="0"/>
              </a:rPr>
              <a:t>alunos;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Eu diferencio as estratégias para fazer conteúdos relevantes para todos os alunos.</a:t>
            </a:r>
            <a:endParaRPr lang="pt-BR" sz="2800" dirty="0" smtClean="0">
              <a:latin typeface="Georgia" pitchFamily="18" charset="0"/>
            </a:endParaRPr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4655046" y="908720"/>
            <a:ext cx="42707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err="1" smtClean="0">
                <a:solidFill>
                  <a:srgbClr val="FF0000"/>
                </a:solidFill>
                <a:latin typeface="Georgia" pitchFamily="18" charset="0"/>
              </a:rPr>
              <a:t>I</a:t>
            </a:r>
            <a:r>
              <a:rPr lang="pt-BR" sz="3600" dirty="0" err="1" smtClean="0">
                <a:latin typeface="Georgia" pitchFamily="18" charset="0"/>
              </a:rPr>
              <a:t>ntentional</a:t>
            </a:r>
            <a:r>
              <a:rPr lang="pt-BR" sz="3600" dirty="0" smtClean="0">
                <a:latin typeface="Georgia" pitchFamily="18" charset="0"/>
              </a:rPr>
              <a:t> </a:t>
            </a:r>
            <a:r>
              <a:rPr lang="pt-BR" sz="3600" dirty="0" err="1" smtClean="0">
                <a:latin typeface="Georgia" pitchFamily="18" charset="0"/>
              </a:rPr>
              <a:t>Content</a:t>
            </a:r>
            <a:endParaRPr lang="pt-BR" sz="3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12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Checklist para a Sala de Aula Invertida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1595031"/>
            <a:ext cx="10703718" cy="461663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Eu fico disponível para </a:t>
            </a:r>
            <a:r>
              <a:rPr lang="pt-BR" sz="2800" dirty="0" smtClean="0">
                <a:latin typeface="Georgia" pitchFamily="18" charset="0"/>
              </a:rPr>
              <a:t>todos os alunos </a:t>
            </a:r>
            <a:r>
              <a:rPr lang="pt-BR" sz="2800" dirty="0" smtClean="0">
                <a:latin typeface="Georgia" pitchFamily="18" charset="0"/>
              </a:rPr>
              <a:t>de forma individual</a:t>
            </a:r>
            <a:r>
              <a:rPr lang="pt-BR" sz="2800" dirty="0" smtClean="0">
                <a:latin typeface="Georgia" pitchFamily="18" charset="0"/>
              </a:rPr>
              <a:t>, </a:t>
            </a:r>
            <a:r>
              <a:rPr lang="pt-BR" sz="2800" dirty="0" smtClean="0">
                <a:latin typeface="Georgia" pitchFamily="18" charset="0"/>
              </a:rPr>
              <a:t>pequenos grupos ou turma inteira para fornecer feedback </a:t>
            </a:r>
            <a:r>
              <a:rPr lang="pt-BR" sz="2800" dirty="0" smtClean="0">
                <a:latin typeface="Georgia" pitchFamily="18" charset="0"/>
              </a:rPr>
              <a:t>em tempo real, conforme </a:t>
            </a:r>
            <a:r>
              <a:rPr lang="pt-BR" sz="2800" dirty="0" smtClean="0">
                <a:latin typeface="Georgia" pitchFamily="18" charset="0"/>
              </a:rPr>
              <a:t>necessário</a:t>
            </a:r>
            <a:r>
              <a:rPr lang="pt-BR" sz="2800" dirty="0" smtClean="0">
                <a:latin typeface="Georgia" pitchFamily="18" charset="0"/>
              </a:rPr>
              <a:t>;</a:t>
            </a: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Eu faço a avaliação formativa constante durante o tempo de aula através da observação</a:t>
            </a:r>
            <a:r>
              <a:rPr lang="pt-BR" sz="2800" dirty="0" smtClean="0">
                <a:latin typeface="Georgia" pitchFamily="18" charset="0"/>
              </a:rPr>
              <a:t>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Eu colaboro e reflito com outros educadores e assumo a responsabilidade para transformar minha prática.</a:t>
            </a:r>
            <a:endParaRPr lang="pt-BR" sz="2800" dirty="0" smtClean="0">
              <a:latin typeface="Georgia" pitchFamily="18" charset="0"/>
            </a:endParaRPr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4655046" y="908720"/>
            <a:ext cx="45704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err="1" smtClean="0">
                <a:solidFill>
                  <a:srgbClr val="FF0000"/>
                </a:solidFill>
                <a:latin typeface="Georgia" pitchFamily="18" charset="0"/>
              </a:rPr>
              <a:t>P</a:t>
            </a:r>
            <a:r>
              <a:rPr lang="pt-BR" sz="3600" dirty="0" err="1" smtClean="0">
                <a:latin typeface="Georgia" pitchFamily="18" charset="0"/>
              </a:rPr>
              <a:t>rofesional</a:t>
            </a:r>
            <a:r>
              <a:rPr lang="pt-BR" sz="3600" dirty="0" smtClean="0">
                <a:latin typeface="Georgia" pitchFamily="18" charset="0"/>
              </a:rPr>
              <a:t> </a:t>
            </a:r>
            <a:r>
              <a:rPr lang="pt-BR" sz="3600" dirty="0" err="1" smtClean="0">
                <a:latin typeface="Georgia" pitchFamily="18" charset="0"/>
              </a:rPr>
              <a:t>Educator</a:t>
            </a:r>
            <a:endParaRPr lang="pt-BR" sz="3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13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Checklist para a Sala de Aula Invertida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4655046" y="908720"/>
            <a:ext cx="52661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err="1" smtClean="0">
                <a:latin typeface="Georgia" pitchFamily="18" charset="0"/>
              </a:rPr>
              <a:t>Vídeo-Conferência</a:t>
            </a:r>
            <a:endParaRPr lang="pt-BR" sz="3600" dirty="0">
              <a:latin typeface="Georgia" pitchFamily="18" charset="0"/>
            </a:endParaRPr>
          </a:p>
        </p:txBody>
      </p:sp>
      <p:pic>
        <p:nvPicPr>
          <p:cNvPr id="15" name="Imagem 14" descr="zoompicslog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86894" y="1700808"/>
            <a:ext cx="7391400" cy="3383280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4439022" y="4653136"/>
            <a:ext cx="4895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latin typeface="Georgia" pitchFamily="18" charset="0"/>
              </a:rPr>
              <a:t>educahoje.com/</a:t>
            </a:r>
            <a:r>
              <a:rPr lang="pt-BR" sz="3600" dirty="0" err="1" smtClean="0">
                <a:latin typeface="Georgia" pitchFamily="18" charset="0"/>
              </a:rPr>
              <a:t>flipped</a:t>
            </a:r>
            <a:endParaRPr lang="pt-BR" sz="3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14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Cases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1486695" y="1124744"/>
            <a:ext cx="10703718" cy="590930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pt-BR" sz="2800" b="1" dirty="0" err="1" smtClean="0">
                <a:latin typeface="Georgia" pitchFamily="18" charset="0"/>
              </a:rPr>
              <a:t>Arfstrom</a:t>
            </a:r>
            <a:r>
              <a:rPr lang="pt-BR" sz="2800" b="1" dirty="0" smtClean="0">
                <a:latin typeface="Georgia" pitchFamily="18" charset="0"/>
              </a:rPr>
              <a:t> (2013)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- Presença nas aulas durante a sala de aula invertida aumentou 20%;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Desempenho em testes de múltipla escolha foi duas vezes maior do que do grupo controle;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Alunos relataram que gostaram bastante da parte presencial da Sala de Aula Invertida.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15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Cases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1486695" y="1124744"/>
            <a:ext cx="10703718" cy="590930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pt-BR" sz="2800" b="1" dirty="0" err="1" smtClean="0">
                <a:latin typeface="Georgia" pitchFamily="18" charset="0"/>
              </a:rPr>
              <a:t>McLaughlin</a:t>
            </a:r>
            <a:r>
              <a:rPr lang="pt-BR" sz="2800" b="1" dirty="0" smtClean="0">
                <a:latin typeface="Georgia" pitchFamily="18" charset="0"/>
              </a:rPr>
              <a:t> (2014)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- Atividades diferenciadas em sala de aula;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	= </a:t>
            </a:r>
            <a:r>
              <a:rPr lang="pt-BR" sz="2800" dirty="0" err="1" smtClean="0">
                <a:latin typeface="Georgia" pitchFamily="18" charset="0"/>
              </a:rPr>
              <a:t>Audience</a:t>
            </a:r>
            <a:r>
              <a:rPr lang="pt-BR" sz="2800" dirty="0" smtClean="0">
                <a:latin typeface="Georgia" pitchFamily="18" charset="0"/>
              </a:rPr>
              <a:t> </a:t>
            </a:r>
            <a:r>
              <a:rPr lang="pt-BR" sz="2800" dirty="0" err="1" smtClean="0">
                <a:latin typeface="Georgia" pitchFamily="18" charset="0"/>
              </a:rPr>
              <a:t>Response</a:t>
            </a:r>
            <a:r>
              <a:rPr lang="pt-BR" sz="2800" dirty="0" smtClean="0">
                <a:latin typeface="Georgia" pitchFamily="18" charset="0"/>
              </a:rPr>
              <a:t> System + Questões Abertas;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	= Atividades em dupla com socialização;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	= Apresentação dos estudantes (seminário) + discussão;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	= Quis individual e em pares;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	= </a:t>
            </a:r>
            <a:r>
              <a:rPr lang="pt-BR" sz="2800" dirty="0" err="1" smtClean="0">
                <a:latin typeface="Georgia" pitchFamily="18" charset="0"/>
              </a:rPr>
              <a:t>Micro-aulas</a:t>
            </a:r>
            <a:r>
              <a:rPr lang="pt-BR" sz="2800" dirty="0" smtClean="0">
                <a:latin typeface="Georgia" pitchFamily="18" charset="0"/>
              </a:rPr>
              <a:t> (5 a 10 </a:t>
            </a:r>
            <a:r>
              <a:rPr lang="pt-BR" sz="2800" dirty="0" err="1" smtClean="0">
                <a:latin typeface="Georgia" pitchFamily="18" charset="0"/>
              </a:rPr>
              <a:t>min</a:t>
            </a:r>
            <a:r>
              <a:rPr lang="pt-BR" sz="2800" dirty="0" smtClean="0">
                <a:latin typeface="Georgia" pitchFamily="18" charset="0"/>
              </a:rPr>
              <a:t>).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16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Cases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1486695" y="1124744"/>
            <a:ext cx="10703718" cy="655563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pt-BR" sz="2800" b="1" dirty="0" err="1" smtClean="0">
                <a:latin typeface="Georgia" pitchFamily="18" charset="0"/>
              </a:rPr>
              <a:t>McLaughlin</a:t>
            </a:r>
            <a:r>
              <a:rPr lang="pt-BR" sz="2800" b="1" dirty="0" smtClean="0">
                <a:latin typeface="Georgia" pitchFamily="18" charset="0"/>
              </a:rPr>
              <a:t> (2014)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- Estudar o conteúdo antes das aulas facilita a aprendizagem;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Assistir aos vídeos promoveu maior interesse nas aulas presenciais;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Atividades interativas em sala de aula despertaram maior envolvimento;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As discussões em sala de aula contribuíram significativamente para a aprendizagem.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17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Cases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1486695" y="1124744"/>
            <a:ext cx="10703718" cy="6555631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pt-BR" sz="2800" b="1" dirty="0" err="1" smtClean="0">
                <a:latin typeface="Georgia" pitchFamily="18" charset="0"/>
              </a:rPr>
              <a:t>McLaughlin</a:t>
            </a:r>
            <a:r>
              <a:rPr lang="pt-BR" sz="2800" b="1" dirty="0" smtClean="0">
                <a:latin typeface="Georgia" pitchFamily="18" charset="0"/>
              </a:rPr>
              <a:t> (2014)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- Estudar o conteúdo antes das aulas facilita a aprendizagem;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Assistir aos vídeos promoveu maior interesse nas aulas presenciais;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Atividades interativas em sala de aula despertaram maior envolvimento;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As discussões em sala de aula contribuíram significativamente para a aprendizagem.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18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Cases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1486695" y="1124744"/>
            <a:ext cx="10703718" cy="590930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pt-BR" sz="2800" b="1" dirty="0" smtClean="0">
                <a:latin typeface="Georgia" pitchFamily="18" charset="0"/>
              </a:rPr>
              <a:t>Johnson (2012)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- A ideia de que os alunos possuem “tarefa de casa” precisa estar muito clara;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 implementação não precisa ser 8 ou 80;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Estudantes não preferem, naturalmente, trabalhar em grupos, porém vão desenvolvendo maior simpatia com o tempo;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Estudantes não sabem trabalhar em grupo inicialmente.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19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Cases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1486695" y="1124744"/>
            <a:ext cx="10703718" cy="590930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pt-BR" sz="2800" b="1" dirty="0" smtClean="0">
                <a:latin typeface="Georgia" pitchFamily="18" charset="0"/>
              </a:rPr>
              <a:t>Johnson (2012)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- Professores não precisam criar seu próprio conteúdo;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Aula expositiva não é uma metodologia ruim, porém não deve ser utilizada como principal ou única;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Professores precisam compreender que a mudança para a sala de aula invertida é um grande passo, portanto deve ser feito com cuidado e estudo.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2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Jogos auxiliam na motivação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4295006" y="5301208"/>
            <a:ext cx="4895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latin typeface="Georgia" pitchFamily="18" charset="0"/>
              </a:rPr>
              <a:t>educahoje.com/</a:t>
            </a:r>
            <a:r>
              <a:rPr lang="pt-BR" sz="3600" dirty="0" err="1" smtClean="0">
                <a:latin typeface="Georgia" pitchFamily="18" charset="0"/>
              </a:rPr>
              <a:t>flipped</a:t>
            </a:r>
            <a:endParaRPr lang="pt-BR" sz="3600" dirty="0">
              <a:latin typeface="Georgia" pitchFamily="18" charset="0"/>
            </a:endParaRPr>
          </a:p>
        </p:txBody>
      </p:sp>
      <p:pic>
        <p:nvPicPr>
          <p:cNvPr id="34818" name="Picture 2" descr="Imagem relacionada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0790" y="1484784"/>
            <a:ext cx="8784976" cy="371479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20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Cases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1486695" y="1124744"/>
            <a:ext cx="10703718" cy="5262969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pt-BR" sz="2800" b="1" dirty="0" err="1" smtClean="0">
                <a:latin typeface="Georgia" pitchFamily="18" charset="0"/>
              </a:rPr>
              <a:t>Trevelin</a:t>
            </a:r>
            <a:r>
              <a:rPr lang="pt-BR" sz="2800" b="1" dirty="0" smtClean="0">
                <a:latin typeface="Georgia" pitchFamily="18" charset="0"/>
              </a:rPr>
              <a:t> (2013)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- Sala de Aula Invertida em cursos da área de tecnologia;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Reprovação caiu de 34% para 11% ao semestre;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r>
              <a:rPr lang="pt-BR" sz="2800" dirty="0" smtClean="0">
                <a:latin typeface="Georgia" pitchFamily="18" charset="0"/>
              </a:rPr>
              <a:t>	</a:t>
            </a:r>
            <a:r>
              <a:rPr lang="pt-BR" sz="2800" dirty="0" smtClean="0">
                <a:latin typeface="Georgia" pitchFamily="18" charset="0"/>
              </a:rPr>
              <a:t>- Alunos dizem estar mais interessados;</a:t>
            </a: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endParaRPr lang="pt-BR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21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Que tipo de material posso produzir além de vídeos?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 descr="pixton-logo-600x20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30710" y="1628800"/>
            <a:ext cx="10291589" cy="3430530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4295006" y="5301208"/>
            <a:ext cx="4895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latin typeface="Georgia" pitchFamily="18" charset="0"/>
              </a:rPr>
              <a:t>educahoje.com/</a:t>
            </a:r>
            <a:r>
              <a:rPr lang="pt-BR" sz="3600" dirty="0" err="1" smtClean="0">
                <a:latin typeface="Georgia" pitchFamily="18" charset="0"/>
              </a:rPr>
              <a:t>flipped</a:t>
            </a:r>
            <a:endParaRPr lang="pt-BR" sz="3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22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O que a escola pode fazer com as tecnologias?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908720"/>
            <a:ext cx="10703718" cy="1846649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</a:pPr>
            <a:r>
              <a:rPr lang="pt-BR" sz="2800" b="1" dirty="0" smtClean="0">
                <a:latin typeface="Georgia" pitchFamily="18" charset="0"/>
              </a:rPr>
              <a:t>Estabelecer as </a:t>
            </a:r>
          </a:p>
          <a:p>
            <a:pPr marL="514350" indent="-514350" algn="just">
              <a:lnSpc>
                <a:spcPct val="150000"/>
              </a:lnSpc>
            </a:pPr>
            <a:r>
              <a:rPr lang="pt-BR" sz="2800" b="1" dirty="0" smtClean="0">
                <a:latin typeface="Georgia" pitchFamily="18" charset="0"/>
              </a:rPr>
              <a:t>ferramentas</a:t>
            </a:r>
          </a:p>
          <a:p>
            <a:pPr marL="457200" indent="-457200" algn="r">
              <a:lnSpc>
                <a:spcPct val="150000"/>
              </a:lnSpc>
              <a:buAutoNum type="arabicPeriod"/>
            </a:pPr>
            <a:endParaRPr lang="pt-BR" sz="2000" dirty="0" smtClean="0"/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26.png" descr="Cebola do Fitt.png"/>
          <p:cNvPicPr/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3646934" y="764704"/>
            <a:ext cx="8424936" cy="5661248"/>
          </a:xfrm>
          <a:prstGeom prst="rect">
            <a:avLst/>
          </a:prstGeom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23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Discussões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10" name="Picture 2" descr="https://www.qxf2.com/assets/img/group_discussions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8742" y="548680"/>
            <a:ext cx="9723059" cy="6120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3"/>
          <p:cNvSpPr txBox="1"/>
          <p:nvPr/>
        </p:nvSpPr>
        <p:spPr>
          <a:xfrm>
            <a:off x="5" y="5373217"/>
            <a:ext cx="12190408" cy="1431149"/>
          </a:xfrm>
          <a:prstGeom prst="rect">
            <a:avLst/>
          </a:prstGeom>
          <a:solidFill>
            <a:schemeClr val="bg1"/>
          </a:solidFill>
        </p:spPr>
        <p:txBody>
          <a:bodyPr wrap="square" lIns="121908" tIns="60954" rIns="121908" bIns="60954">
            <a:spAutoFit/>
          </a:bodyPr>
          <a:lstStyle/>
          <a:p>
            <a:pPr algn="ctr"/>
            <a:r>
              <a:rPr lang="pt-BR" sz="2100" b="1" dirty="0" smtClean="0">
                <a:latin typeface="Georgia" pitchFamily="18" charset="0"/>
              </a:rPr>
              <a:t>Bruno Pereira Garcês</a:t>
            </a:r>
          </a:p>
          <a:p>
            <a:pPr algn="ctr"/>
            <a:r>
              <a:rPr lang="pt-BR" sz="1600" i="1" dirty="0" smtClean="0">
                <a:latin typeface="Georgia" pitchFamily="18" charset="0"/>
              </a:rPr>
              <a:t>Professor de Ensino Básico, Técnico e Tecnológico</a:t>
            </a:r>
          </a:p>
          <a:p>
            <a:pPr algn="ctr"/>
            <a:r>
              <a:rPr lang="pt-BR" sz="1600" i="1" dirty="0" smtClean="0">
                <a:latin typeface="Georgia" pitchFamily="18" charset="0"/>
              </a:rPr>
              <a:t>Instituto Federal do Triângulo Mineiro</a:t>
            </a:r>
          </a:p>
          <a:p>
            <a:pPr algn="ctr"/>
            <a:r>
              <a:rPr lang="pt-BR" sz="1600" i="1" dirty="0" smtClean="0">
                <a:latin typeface="Georgia" pitchFamily="18" charset="0"/>
              </a:rPr>
              <a:t>brunogarces@brunogarces.com</a:t>
            </a:r>
          </a:p>
          <a:p>
            <a:pPr algn="ctr"/>
            <a:r>
              <a:rPr lang="pt-BR" sz="1600" i="1" dirty="0" smtClean="0">
                <a:latin typeface="Georgia" pitchFamily="18" charset="0"/>
              </a:rPr>
              <a:t>www.educahoje.com</a:t>
            </a:r>
          </a:p>
        </p:txBody>
      </p:sp>
      <p:pic>
        <p:nvPicPr>
          <p:cNvPr id="21508" name="Picture 4" descr="http://blog.simplez.com.br/wp-content/uploads/2015/11/ideias-inovador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45554" y="1196752"/>
            <a:ext cx="8653109" cy="4176464"/>
          </a:xfrm>
          <a:prstGeom prst="rect">
            <a:avLst/>
          </a:prstGeom>
          <a:noFill/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47734" y="5517232"/>
            <a:ext cx="1224136" cy="121183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tângulo 16"/>
          <p:cNvSpPr/>
          <p:nvPr/>
        </p:nvSpPr>
        <p:spPr>
          <a:xfrm>
            <a:off x="0" y="1"/>
            <a:ext cx="12190413" cy="11823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8" tIns="60954" rIns="121908" bIns="60954" rtlCol="0" anchor="ctr"/>
          <a:lstStyle/>
          <a:p>
            <a:pPr algn="ctr"/>
            <a:r>
              <a:rPr lang="pt-BR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itchFamily="18" charset="0"/>
              </a:rPr>
              <a:t>Como Inovar em uma Escola Tradicional?</a:t>
            </a:r>
            <a:endParaRPr lang="pt-BR" sz="4800" dirty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endParaRPr>
          </a:p>
        </p:txBody>
      </p:sp>
      <p:pic>
        <p:nvPicPr>
          <p:cNvPr id="11" name="Imagem 10" descr="logomarca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558" y="5589240"/>
            <a:ext cx="1016198" cy="106768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ixaDeTexto 7"/>
          <p:cNvSpPr txBox="1"/>
          <p:nvPr/>
        </p:nvSpPr>
        <p:spPr>
          <a:xfrm>
            <a:off x="7895406" y="1977231"/>
            <a:ext cx="4295007" cy="3323977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pt-BR" sz="2000" b="1" dirty="0" smtClean="0">
                <a:latin typeface="Georgia" pitchFamily="18" charset="0"/>
              </a:rPr>
              <a:t>facebook.com/</a:t>
            </a:r>
            <a:r>
              <a:rPr lang="pt-BR" sz="2000" b="1" dirty="0" err="1" smtClean="0">
                <a:latin typeface="Georgia" pitchFamily="18" charset="0"/>
              </a:rPr>
              <a:t>faceeducahoje</a:t>
            </a:r>
            <a:endParaRPr lang="pt-BR" sz="2000" b="1" dirty="0" smtClean="0">
              <a:latin typeface="Georgia" pitchFamily="18" charset="0"/>
            </a:endParaRPr>
          </a:p>
          <a:p>
            <a:pPr marL="514350" indent="-514350" algn="ctr">
              <a:lnSpc>
                <a:spcPct val="150000"/>
              </a:lnSpc>
            </a:pPr>
            <a:endParaRPr lang="pt-BR" sz="2000" b="1" dirty="0" smtClean="0">
              <a:latin typeface="Georgia" pitchFamily="18" charset="0"/>
            </a:endParaRPr>
          </a:p>
          <a:p>
            <a:pPr marL="514350" indent="-514350" algn="ctr">
              <a:lnSpc>
                <a:spcPct val="150000"/>
              </a:lnSpc>
            </a:pPr>
            <a:endParaRPr lang="pt-BR" sz="2000" b="1" dirty="0" smtClean="0">
              <a:latin typeface="Georgia" pitchFamily="18" charset="0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pt-BR" sz="2000" b="1" dirty="0" smtClean="0">
                <a:latin typeface="Georgia" pitchFamily="18" charset="0"/>
              </a:rPr>
              <a:t>educahoje.com</a:t>
            </a:r>
          </a:p>
          <a:p>
            <a:pPr marL="514350" indent="-514350" algn="ctr">
              <a:lnSpc>
                <a:spcPct val="150000"/>
              </a:lnSpc>
            </a:pPr>
            <a:endParaRPr lang="pt-BR" sz="2000" b="1" dirty="0" smtClean="0">
              <a:latin typeface="Georgia" pitchFamily="18" charset="0"/>
            </a:endParaRPr>
          </a:p>
          <a:p>
            <a:pPr marL="514350" indent="-514350" algn="ctr">
              <a:lnSpc>
                <a:spcPct val="150000"/>
              </a:lnSpc>
            </a:pPr>
            <a:endParaRPr lang="pt-BR" sz="2000" b="1" dirty="0" smtClean="0">
              <a:latin typeface="Georgia" pitchFamily="18" charset="0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pt-BR" sz="2000" b="1" dirty="0" smtClean="0">
                <a:latin typeface="Georgia" pitchFamily="18" charset="0"/>
              </a:rPr>
              <a:t>34 991669313</a:t>
            </a:r>
          </a:p>
        </p:txBody>
      </p:sp>
      <p:pic>
        <p:nvPicPr>
          <p:cNvPr id="44034" name="Picture 2" descr="Resultado de imagem para faceboo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87594" y="1257151"/>
            <a:ext cx="864096" cy="864096"/>
          </a:xfrm>
          <a:prstGeom prst="rect">
            <a:avLst/>
          </a:prstGeom>
          <a:noFill/>
        </p:spPr>
      </p:pic>
      <p:pic>
        <p:nvPicPr>
          <p:cNvPr id="10" name="Imagem 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07574" y="2481287"/>
            <a:ext cx="1224136" cy="1200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36" name="Picture 4" descr="Resultado de imagem para whatsap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551590" y="3921447"/>
            <a:ext cx="936104" cy="946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3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Características da Sala de Aula Invertida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908720"/>
            <a:ext cx="10703718" cy="590930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As discussões são conduzidas pelos estudantes;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Discussões atingem níveis de pensamento crítico mais elevado;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Trabalho colaborativo é contínuo e aberto;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Conteúdo é mais contextualizado à situações reais;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Os estudantes desafiam uns aos outros durante a discussão;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Colaboração e tutoria com os pares surgem naturalmente;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Estudantes tem liberdade para estudar assuntos fora do currículo.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endParaRPr lang="pt-BR" sz="2800" dirty="0" smtClean="0">
              <a:latin typeface="Georgia" pitchFamily="18" charset="0"/>
            </a:endParaRPr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4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Características da Sala de Aula Invertida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908720"/>
            <a:ext cx="10703718" cy="420114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ctr">
              <a:lnSpc>
                <a:spcPct val="150000"/>
              </a:lnSpc>
            </a:pPr>
            <a:endParaRPr lang="pt-BR" sz="5000" dirty="0" smtClean="0">
              <a:latin typeface="Georgia" pitchFamily="18" charset="0"/>
            </a:endParaRPr>
          </a:p>
          <a:p>
            <a:pPr marL="514350" indent="-514350" algn="ctr">
              <a:lnSpc>
                <a:spcPct val="150000"/>
              </a:lnSpc>
            </a:pPr>
            <a:r>
              <a:rPr lang="pt-BR" sz="5000" b="1" dirty="0" smtClean="0">
                <a:latin typeface="Georgia" pitchFamily="18" charset="0"/>
              </a:rPr>
              <a:t>“Estudantes passam da postura passiva para a postura ativa.”</a:t>
            </a:r>
            <a:endParaRPr lang="pt-BR" sz="5000" b="1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endParaRPr lang="pt-BR" sz="2800" dirty="0" smtClean="0">
              <a:latin typeface="Georgia" pitchFamily="18" charset="0"/>
            </a:endParaRPr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s://teachonline.asu.edu/wp-content/uploads/2013/03/active-learnin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02718" y="764704"/>
            <a:ext cx="10225136" cy="54354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5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Quais os benefícios da Sala de Aula Invertida?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908720"/>
            <a:ext cx="10703718" cy="5262969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Estudantes conseguem suporte em conteúdos difíceis;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A interação professor-estudante é aumentada;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Promove a diferenciação e personalização;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Cria uma atmosfera de aprendizagem;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Estudantes podem aprender no conforto de suas casas;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Auxilia quando os professores ou estudantes precisam faltar;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Relacionamento com os estudantes é melhorado.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endParaRPr lang="pt-BR" sz="2800" dirty="0" smtClean="0">
              <a:latin typeface="Georgia" pitchFamily="18" charset="0"/>
            </a:endParaRPr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6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E os Desafios?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CaixaDeTexto 14"/>
          <p:cNvSpPr txBox="1"/>
          <p:nvPr/>
        </p:nvSpPr>
        <p:spPr>
          <a:xfrm>
            <a:off x="1486695" y="1124744"/>
            <a:ext cx="10703718" cy="4616638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  <a:buBlip>
                <a:blip r:embed="rId6"/>
              </a:buBlip>
            </a:pPr>
            <a:r>
              <a:rPr lang="pt-BR" sz="2800" dirty="0" smtClean="0">
                <a:latin typeface="Georgia" pitchFamily="18" charset="0"/>
              </a:rPr>
              <a:t>Romper o paradigma da Educação Tradicional (professores e alunos) para focar no desenvolvimento integral (competências);</a:t>
            </a:r>
          </a:p>
          <a:p>
            <a:pPr marL="514350" indent="-514350" algn="just">
              <a:lnSpc>
                <a:spcPct val="150000"/>
              </a:lnSpc>
              <a:buBlip>
                <a:blip r:embed="rId6"/>
              </a:buBlip>
            </a:pPr>
            <a:r>
              <a:rPr lang="pt-BR" sz="2800" dirty="0" smtClean="0">
                <a:latin typeface="Georgia" pitchFamily="18" charset="0"/>
              </a:rPr>
              <a:t>Alunos precisam internalizar a importância das habilidades de aprendizagem autodirecionada;</a:t>
            </a:r>
          </a:p>
          <a:p>
            <a:pPr marL="514350" indent="-514350" algn="just">
              <a:lnSpc>
                <a:spcPct val="150000"/>
              </a:lnSpc>
              <a:buBlip>
                <a:blip r:embed="rId6"/>
              </a:buBlip>
            </a:pPr>
            <a:r>
              <a:rPr lang="pt-BR" sz="2800" dirty="0" smtClean="0">
                <a:latin typeface="Georgia" pitchFamily="18" charset="0"/>
              </a:rPr>
              <a:t>Demanda acesso à internet;</a:t>
            </a:r>
          </a:p>
          <a:p>
            <a:pPr marL="514350" indent="-514350" algn="just">
              <a:lnSpc>
                <a:spcPct val="150000"/>
              </a:lnSpc>
              <a:buBlip>
                <a:blip r:embed="rId6"/>
              </a:buBlip>
            </a:pPr>
            <a:r>
              <a:rPr lang="pt-BR" sz="2800" dirty="0" smtClean="0">
                <a:latin typeface="Georgia" pitchFamily="18" charset="0"/>
              </a:rPr>
              <a:t>Nem todos os conteúdos são facilmente trabalhados;</a:t>
            </a:r>
            <a:endParaRPr lang="pt-BR" sz="2800" dirty="0" smtClean="0">
              <a:latin typeface="Georgia" pitchFamily="18" charset="0"/>
            </a:endParaRPr>
          </a:p>
          <a:p>
            <a:pPr marL="514350" indent="-514350" algn="just">
              <a:lnSpc>
                <a:spcPct val="150000"/>
              </a:lnSpc>
              <a:buBlip>
                <a:blip r:embed="rId6"/>
              </a:buBlip>
            </a:pPr>
            <a:r>
              <a:rPr lang="pt-BR" sz="2800" dirty="0" smtClean="0">
                <a:latin typeface="Georgia" pitchFamily="18" charset="0"/>
              </a:rPr>
              <a:t>Demanda maior tempo do professor durante a implementação.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7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Como desenvolver mais Atitudes?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 descr="dosomethingor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0750" y="836712"/>
            <a:ext cx="9073008" cy="4763329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4222998" y="5517232"/>
            <a:ext cx="4895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latin typeface="Georgia" pitchFamily="18" charset="0"/>
              </a:rPr>
              <a:t>educahoje.com/</a:t>
            </a:r>
            <a:r>
              <a:rPr lang="pt-BR" sz="3600" dirty="0" err="1" smtClean="0">
                <a:latin typeface="Georgia" pitchFamily="18" charset="0"/>
              </a:rPr>
              <a:t>flipped</a:t>
            </a:r>
            <a:endParaRPr lang="pt-BR" sz="3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8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Perguntas frequentes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908720"/>
            <a:ext cx="10703718" cy="5909300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 se os estudantes não assistirem os vídeos?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Quem deve fazer os vídeos?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Qual deve ser o tamanho dos vídeos?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Qual o orçamento necessário para implementá-la?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A Sala de Aula Invertida vai aumentar o tempo dos estudantes conectados à internet?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O que os pais acham desta estratégia?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O que irei fazer dentro de sala de aula?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endParaRPr lang="pt-BR" sz="2800" dirty="0" smtClean="0">
              <a:latin typeface="Georgia" pitchFamily="18" charset="0"/>
            </a:endParaRPr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DB737AD-7FF2-44D8-B898-FE7577714D9D}" type="slidenum">
              <a:rPr lang="pt-BR" smtClean="0">
                <a:latin typeface="Georgia" pitchFamily="18" charset="0"/>
              </a:rPr>
              <a:pPr algn="r"/>
              <a:t>9</a:t>
            </a:fld>
            <a:endParaRPr lang="pt-BR" dirty="0">
              <a:latin typeface="Georgia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486693" y="0"/>
            <a:ext cx="10703719" cy="1301007"/>
          </a:xfrm>
          <a:prstGeom prst="rect">
            <a:avLst/>
          </a:prstGeom>
        </p:spPr>
        <p:txBody>
          <a:bodyPr lIns="91431" tIns="45715" rIns="91431" bIns="45715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000" noProof="1" smtClean="0">
                <a:latin typeface="Georgia" pitchFamily="18" charset="0"/>
                <a:ea typeface="+mj-ea"/>
                <a:cs typeface="+mj-cs"/>
              </a:rPr>
              <a:t>Checklist para a Sala de Aula Invertida</a:t>
            </a:r>
            <a:endParaRPr kumimoji="0" lang="pt-BR" sz="4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0" y="0"/>
            <a:ext cx="1486694" cy="6858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/>
            <a:endParaRPr lang="pt-BR"/>
          </a:p>
        </p:txBody>
      </p:sp>
      <p:pic>
        <p:nvPicPr>
          <p:cNvPr id="10" name="Imagem 9" descr="logomarca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260649"/>
            <a:ext cx="1016198" cy="106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19223_918825038139043_8737954573785531887_n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558" y="5877272"/>
            <a:ext cx="864096" cy="85556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12"/>
          <p:cNvSpPr txBox="1"/>
          <p:nvPr/>
        </p:nvSpPr>
        <p:spPr>
          <a:xfrm>
            <a:off x="1486695" y="1595031"/>
            <a:ext cx="10703718" cy="5262969"/>
          </a:xfrm>
          <a:prstGeom prst="rect">
            <a:avLst/>
          </a:prstGeom>
          <a:noFill/>
        </p:spPr>
        <p:txBody>
          <a:bodyPr wrap="square" lIns="91431" tIns="45715" rIns="91431" bIns="45715" rtlCol="0">
            <a:spAutoFit/>
          </a:bodyPr>
          <a:lstStyle/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Eu </a:t>
            </a:r>
            <a:r>
              <a:rPr lang="pt-BR" sz="2800" dirty="0" smtClean="0">
                <a:latin typeface="Georgia" pitchFamily="18" charset="0"/>
              </a:rPr>
              <a:t>estabeleço espaços e prazos </a:t>
            </a:r>
            <a:r>
              <a:rPr lang="pt-BR" sz="2800" dirty="0" smtClean="0">
                <a:latin typeface="Georgia" pitchFamily="18" charset="0"/>
              </a:rPr>
              <a:t>adequados para os </a:t>
            </a:r>
            <a:r>
              <a:rPr lang="pt-BR" sz="2800" dirty="0" smtClean="0">
                <a:latin typeface="Georgia" pitchFamily="18" charset="0"/>
              </a:rPr>
              <a:t>alunos </a:t>
            </a:r>
            <a:r>
              <a:rPr lang="pt-BR" sz="2800" dirty="0" smtClean="0">
                <a:latin typeface="Georgia" pitchFamily="18" charset="0"/>
              </a:rPr>
              <a:t>interagirem </a:t>
            </a:r>
            <a:r>
              <a:rPr lang="pt-BR" sz="2800" dirty="0" smtClean="0">
                <a:latin typeface="Georgia" pitchFamily="18" charset="0"/>
              </a:rPr>
              <a:t>e </a:t>
            </a:r>
            <a:r>
              <a:rPr lang="pt-BR" sz="2800" dirty="0" smtClean="0">
                <a:latin typeface="Georgia" pitchFamily="18" charset="0"/>
              </a:rPr>
              <a:t>refletirem </a:t>
            </a:r>
            <a:r>
              <a:rPr lang="pt-BR" sz="2800" dirty="0" smtClean="0">
                <a:latin typeface="Georgia" pitchFamily="18" charset="0"/>
              </a:rPr>
              <a:t>sobre sua aprendizagem conforme </a:t>
            </a:r>
            <a:r>
              <a:rPr lang="pt-BR" sz="2800" dirty="0" smtClean="0">
                <a:latin typeface="Georgia" pitchFamily="18" charset="0"/>
              </a:rPr>
              <a:t>necessário;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Eu </a:t>
            </a:r>
            <a:r>
              <a:rPr lang="pt-BR" sz="2800" dirty="0" smtClean="0">
                <a:latin typeface="Georgia" pitchFamily="18" charset="0"/>
              </a:rPr>
              <a:t>continuo observando e monitorando </a:t>
            </a:r>
            <a:r>
              <a:rPr lang="pt-BR" sz="2800" dirty="0" smtClean="0">
                <a:latin typeface="Georgia" pitchFamily="18" charset="0"/>
              </a:rPr>
              <a:t> os estudantes </a:t>
            </a:r>
            <a:r>
              <a:rPr lang="pt-BR" sz="2800" dirty="0" smtClean="0">
                <a:latin typeface="Georgia" pitchFamily="18" charset="0"/>
              </a:rPr>
              <a:t>para fazer ajustes </a:t>
            </a:r>
            <a:r>
              <a:rPr lang="pt-BR" sz="2800" dirty="0" smtClean="0">
                <a:latin typeface="Georgia" pitchFamily="18" charset="0"/>
              </a:rPr>
              <a:t>de acordo com as necessidades;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r>
              <a:rPr lang="pt-BR" sz="2800" dirty="0" smtClean="0">
                <a:latin typeface="Georgia" pitchFamily="18" charset="0"/>
              </a:rPr>
              <a:t>Proporciono </a:t>
            </a:r>
            <a:r>
              <a:rPr lang="pt-BR" sz="2800" dirty="0" smtClean="0">
                <a:latin typeface="Georgia" pitchFamily="18" charset="0"/>
              </a:rPr>
              <a:t>aos alunos diferentes formas de </a:t>
            </a:r>
            <a:r>
              <a:rPr lang="pt-BR" sz="2800" dirty="0" smtClean="0">
                <a:latin typeface="Georgia" pitchFamily="18" charset="0"/>
              </a:rPr>
              <a:t>aprender o conteúdo </a:t>
            </a:r>
            <a:r>
              <a:rPr lang="pt-BR" sz="2800" dirty="0" smtClean="0">
                <a:latin typeface="Georgia" pitchFamily="18" charset="0"/>
              </a:rPr>
              <a:t>e </a:t>
            </a:r>
            <a:r>
              <a:rPr lang="pt-BR" sz="2800" dirty="0" smtClean="0">
                <a:latin typeface="Georgia" pitchFamily="18" charset="0"/>
              </a:rPr>
              <a:t>demonstrar o domínio.</a:t>
            </a:r>
          </a:p>
          <a:p>
            <a:pPr marL="514350" indent="-514350" algn="just">
              <a:lnSpc>
                <a:spcPct val="150000"/>
              </a:lnSpc>
              <a:buBlip>
                <a:blip r:embed="rId5"/>
              </a:buBlip>
            </a:pPr>
            <a:endParaRPr lang="pt-BR" sz="2800" dirty="0" smtClean="0">
              <a:latin typeface="Georgia" pitchFamily="18" charset="0"/>
            </a:endParaRPr>
          </a:p>
        </p:txBody>
      </p:sp>
      <p:pic>
        <p:nvPicPr>
          <p:cNvPr id="20" name="Imagem 19" descr="edudaa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10995" y="6093296"/>
            <a:ext cx="968422" cy="94997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4655046" y="908720"/>
            <a:ext cx="47067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err="1" smtClean="0">
                <a:solidFill>
                  <a:srgbClr val="FF0000"/>
                </a:solidFill>
                <a:latin typeface="Georgia" pitchFamily="18" charset="0"/>
              </a:rPr>
              <a:t>F</a:t>
            </a:r>
            <a:r>
              <a:rPr lang="pt-BR" sz="3600" dirty="0" err="1" smtClean="0">
                <a:latin typeface="Georgia" pitchFamily="18" charset="0"/>
              </a:rPr>
              <a:t>lexible</a:t>
            </a:r>
            <a:r>
              <a:rPr lang="pt-BR" sz="3600" dirty="0" smtClean="0">
                <a:latin typeface="Georgia" pitchFamily="18" charset="0"/>
              </a:rPr>
              <a:t> </a:t>
            </a:r>
            <a:r>
              <a:rPr lang="pt-BR" sz="3600" dirty="0" err="1" smtClean="0">
                <a:latin typeface="Georgia" pitchFamily="18" charset="0"/>
              </a:rPr>
              <a:t>Environment</a:t>
            </a:r>
            <a:endParaRPr lang="pt-BR" sz="36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</TotalTime>
  <Words>645</Words>
  <Application>Microsoft Office PowerPoint</Application>
  <PresentationFormat>Personalizar</PresentationFormat>
  <Paragraphs>150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Monitoria - PROENS</dc:creator>
  <cp:lastModifiedBy>Anônimo</cp:lastModifiedBy>
  <cp:revision>93</cp:revision>
  <dcterms:created xsi:type="dcterms:W3CDTF">2016-07-19T13:18:48Z</dcterms:created>
  <dcterms:modified xsi:type="dcterms:W3CDTF">2017-12-20T14:01:45Z</dcterms:modified>
</cp:coreProperties>
</file>